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68E54-9EA6-A549-A380-157E07279D46}" type="datetimeFigureOut">
              <a:rPr kumimoji="1" lang="zh-TW" altLang="en-US" smtClean="0"/>
              <a:t>1/23/12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43BCD-0563-4F4E-9522-7F68F1B86DD6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87751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smtClean="0"/>
              <a:t>Peru</a:t>
            </a:r>
            <a:r>
              <a:rPr kumimoji="1" lang="en-US" altLang="zh-TW" baseline="0" dirty="0" smtClean="0"/>
              <a:t> is one of the 4 countries in South American that face Pacific ocean. 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Peru also shares border with Chile, Brazil, Bolivia, </a:t>
            </a:r>
            <a:r>
              <a:rPr lang="en-US" altLang="zh-TW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Ecuator</a:t>
            </a:r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Colombia. 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1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62799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Color of Red signifies the blood shed for achieving Peruvian independence and the white represents peace. The coat of arms features a shield bearing a vicuna (representing fauna), a cinchona tree (signifying flora), and a yellow cornucopia spilling out coins (denoting mineral wealth).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TW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33306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smtClean="0"/>
              <a:t>Population</a:t>
            </a:r>
            <a:r>
              <a:rPr kumimoji="1" lang="en-US" altLang="zh-TW" baseline="0" dirty="0" smtClean="0"/>
              <a:t> density </a:t>
            </a:r>
            <a:r>
              <a:rPr kumimoji="1" lang="en-US" altLang="zh-TW" dirty="0" smtClean="0"/>
              <a:t>The city that have been circle out is Peru’s capital city called Lima. So obviously</a:t>
            </a:r>
            <a:r>
              <a:rPr kumimoji="1" lang="en-US" altLang="zh-TW" baseline="0" dirty="0" smtClean="0"/>
              <a:t>, since closer to the ocean, the color gets more dark, and represent the more people there are, Peru is a country that relies on the ocean a lot. 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3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0650450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smtClean="0"/>
              <a:t>Roman Catholic and Evangelical are the two main religion in Peru.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4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742515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smtClean="0"/>
              <a:t>Spanish is their</a:t>
            </a:r>
            <a:r>
              <a:rPr kumimoji="1" lang="en-US" altLang="zh-TW" baseline="0" dirty="0" smtClean="0"/>
              <a:t> </a:t>
            </a:r>
            <a:r>
              <a:rPr kumimoji="1" lang="en-US" altLang="zh-TW" baseline="0" dirty="0" err="1" smtClean="0"/>
              <a:t>offical</a:t>
            </a:r>
            <a:r>
              <a:rPr kumimoji="1" lang="en-US" altLang="zh-TW" baseline="0" dirty="0" smtClean="0"/>
              <a:t> language, and Quechua, which is the South American native Language. 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5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40375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Peru shares the largest and highest navigable lake with Bolivia called Lake Titicaca. </a:t>
            </a:r>
            <a:r>
              <a:rPr lang="en-US" altLang="zh-TW" dirty="0" smtClean="0"/>
              <a:t>Since geography effect the weather, coastal plain is mild and arid. Mountains</a:t>
            </a:r>
          </a:p>
          <a:p>
            <a:r>
              <a:rPr lang="en-US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 weather from temperate to</a:t>
            </a:r>
            <a:r>
              <a:rPr lang="en-US" altLang="zh-TW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frigid. Rainforest is humid and warm. </a:t>
            </a:r>
            <a:endParaRPr lang="en-US" altLang="zh-TW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1273024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43BCD-0563-4F4E-9522-7F68F1B86DD6}" type="slidenum">
              <a:rPr kumimoji="1" lang="zh-TW" altLang="en-US" smtClean="0"/>
              <a:t>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72591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27094"/>
            <a:ext cx="7772400" cy="1470025"/>
          </a:xfrm>
        </p:spPr>
        <p:txBody>
          <a:bodyPr anchor="b" anchorCtr="0"/>
          <a:lstStyle>
            <a:lvl1pPr>
              <a:defRPr sz="54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254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1" y="3810000"/>
            <a:ext cx="7770812" cy="1752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 按一下以編輯母片子標題樣式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CoverGlyph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025" y="3048000"/>
            <a:ext cx="1123950" cy="77152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標題上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38282"/>
            <a:ext cx="7770813" cy="1048870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457200"/>
            <a:ext cx="4572000" cy="3173506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181600"/>
            <a:ext cx="7770813" cy="6858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4890247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537882"/>
            <a:ext cx="1524000" cy="5325036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37882"/>
            <a:ext cx="5889812" cy="53250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052928" y="3115195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26440"/>
            <a:ext cx="7770813" cy="1472184"/>
          </a:xfrm>
        </p:spPr>
        <p:txBody>
          <a:bodyPr anchor="b" anchorCtr="0"/>
          <a:lstStyle>
            <a:lvl1pPr algn="ctr">
              <a:defRPr sz="5400" b="0" i="0" cap="none" baseline="0"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813048"/>
            <a:ext cx="7770813" cy="1755648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Glyph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3174066"/>
            <a:ext cx="1066800" cy="5905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209801"/>
            <a:ext cx="3657600" cy="36576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2027238"/>
            <a:ext cx="3657600" cy="639762"/>
          </a:xfrm>
        </p:spPr>
        <p:txBody>
          <a:bodyPr anchor="ctr" anchorCtr="0"/>
          <a:lstStyle>
            <a:lvl1pPr marL="0" indent="0" algn="ctr">
              <a:spcBef>
                <a:spcPts val="300"/>
              </a:spcBef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600" y="2819400"/>
            <a:ext cx="3657600" cy="3048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600"/>
            </a:lvl6pPr>
            <a:lvl7pPr marL="2290763" indent="-461963">
              <a:defRPr sz="1600"/>
            </a:lvl7pPr>
            <a:lvl8pPr marL="2290763" indent="-461963">
              <a:defRPr sz="1600"/>
            </a:lvl8pPr>
            <a:lvl9pPr marL="2290763" indent="-461963"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9040" y="1658992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906" y="914400"/>
            <a:ext cx="3657600" cy="1162050"/>
          </a:xfrm>
        </p:spPr>
        <p:txBody>
          <a:bodyPr anchor="b"/>
          <a:lstStyle>
            <a:lvl1pPr algn="ctr">
              <a:defRPr sz="3800" b="0"/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118" y="457199"/>
            <a:ext cx="3657600" cy="54102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tabLst/>
              <a:defRPr sz="2000"/>
            </a:lvl6pPr>
            <a:lvl7pPr marL="2290763" indent="-461963">
              <a:tabLst/>
              <a:defRPr sz="2000"/>
            </a:lvl7pPr>
            <a:lvl8pPr marL="2290763" indent="-461963">
              <a:tabLst/>
              <a:defRPr sz="2000"/>
            </a:lvl8pPr>
            <a:lvl9pPr marL="2290763" indent="-461963">
              <a:tabLst/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906" y="2590799"/>
            <a:ext cx="3657600" cy="28956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4746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013" y="914400"/>
            <a:ext cx="3657600" cy="1161288"/>
          </a:xfrm>
          <a:effectLst/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b="0" kern="1200">
                <a:solidFill>
                  <a:schemeClr val="tx2"/>
                </a:solidFill>
                <a:effectLst>
                  <a:outerShdw blurRad="38100" dist="12700" algn="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58906" y="457200"/>
            <a:ext cx="3657600" cy="5413248"/>
          </a:xfrm>
          <a:ln w="10160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99013" y="2587752"/>
            <a:ext cx="3657600" cy="2898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HR-Glyph-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4853" y="2286000"/>
            <a:ext cx="1645920" cy="17041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289115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D9BD3-E57B-4194-A545-2804EB95D97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67236"/>
            <a:ext cx="7770813" cy="1371600"/>
          </a:xfrm>
          <a:prstGeom prst="rect">
            <a:avLst/>
          </a:prstGeom>
          <a:effectLst/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9800"/>
            <a:ext cx="7770813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289115"/>
            <a:ext cx="2375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8F24D-EB19-4AE0-B015-2BEA6D5224F2}" type="datetimeFigureOut">
              <a:rPr lang="en-US" smtClean="0"/>
              <a:t>1/23/12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624" y="6289115"/>
            <a:ext cx="31555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2"/>
          </a:solidFill>
          <a:effectLst>
            <a:outerShdw blurRad="38100" dist="12700" algn="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Clr>
          <a:schemeClr val="accent3"/>
        </a:buClr>
        <a:buFont typeface="Wingdings" pitchFamily="2" charset="2"/>
        <a:buChar char="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6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6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ct val="20000"/>
        </a:spcBef>
        <a:buClr>
          <a:schemeClr val="accent3">
            <a:lumMod val="50000"/>
          </a:schemeClr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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orldatlas.com/webimage/flags/countrys/samerica/peru.htm" TargetMode="External"/><Relationship Id="rId4" Type="http://schemas.openxmlformats.org/officeDocument/2006/relationships/hyperlink" Target="http://www.euratlas.net/geography/world/countries/peru.html" TargetMode="External"/><Relationship Id="rId5" Type="http://schemas.openxmlformats.org/officeDocument/2006/relationships/hyperlink" Target="http://huilv.911cha.com/PENUSD.html" TargetMode="External"/><Relationship Id="rId6" Type="http://schemas.openxmlformats.org/officeDocument/2006/relationships/hyperlink" Target="http://www.neighborhoodscout.com/il/peru/crime/%23data" TargetMode="External"/><Relationship Id="rId7" Type="http://schemas.openxmlformats.org/officeDocument/2006/relationships/hyperlink" Target="http://www.cidob.org/index.php/es/documentacion/biografias_lideres_politicos/america_del_sur/peru/ollanta_humala_tasso" TargetMode="External"/><Relationship Id="rId8" Type="http://schemas.openxmlformats.org/officeDocument/2006/relationships/hyperlink" Target="http://onlineroom.blogspot.com/2008/10/unusual-interesting-facts-about-peru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cia.gov/library/publications/the-world-factbook/geos/p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4213" y="4070990"/>
            <a:ext cx="7772400" cy="1041085"/>
          </a:xfrm>
        </p:spPr>
        <p:txBody>
          <a:bodyPr/>
          <a:lstStyle/>
          <a:p>
            <a:r>
              <a:rPr kumimoji="1" lang="en-US" altLang="zh-TW" sz="7200" b="1" dirty="0" smtClean="0"/>
              <a:t>Peru</a:t>
            </a:r>
            <a:endParaRPr kumimoji="1" lang="zh-TW" altLang="en-US" sz="7200" b="1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>
          <a:xfrm>
            <a:off x="684213" y="5112075"/>
            <a:ext cx="7770812" cy="1076802"/>
          </a:xfrm>
        </p:spPr>
        <p:txBody>
          <a:bodyPr>
            <a:normAutofit/>
          </a:bodyPr>
          <a:lstStyle/>
          <a:p>
            <a:r>
              <a:rPr kumimoji="1" lang="en-US" altLang="zh-TW" sz="2400" dirty="0" smtClean="0"/>
              <a:t>Venus  Chueh</a:t>
            </a:r>
          </a:p>
          <a:p>
            <a:r>
              <a:rPr kumimoji="1" lang="en-US" altLang="zh-TW" sz="2400" dirty="0" smtClean="0"/>
              <a:t>GD</a:t>
            </a:r>
            <a:endParaRPr kumimoji="1" lang="zh-TW" altLang="en-US" sz="2400" dirty="0"/>
          </a:p>
        </p:txBody>
      </p:sp>
      <p:pic>
        <p:nvPicPr>
          <p:cNvPr id="5" name="圖片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31" y="575133"/>
            <a:ext cx="7195820" cy="336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51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Sources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1816476"/>
            <a:ext cx="7770813" cy="4790352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u="sng" dirty="0">
                <a:hlinkClick r:id="rId2"/>
              </a:rPr>
              <a:t>https://www.cia.gov/library/publications/the-world-factbook/geos/pe.html</a:t>
            </a:r>
            <a:endParaRPr lang="zh-TW" altLang="zh-TW" dirty="0"/>
          </a:p>
          <a:p>
            <a:r>
              <a:rPr lang="en-US" altLang="zh-TW" u="sng" dirty="0">
                <a:hlinkClick r:id="rId3"/>
              </a:rPr>
              <a:t>http://www.worldatlas.com/webimage/flags/countrys/samerica/peru.htm</a:t>
            </a:r>
            <a:endParaRPr lang="zh-TW" altLang="zh-TW" dirty="0"/>
          </a:p>
          <a:p>
            <a:r>
              <a:rPr lang="en-US" altLang="zh-TW" u="sng" dirty="0">
                <a:hlinkClick r:id="rId4"/>
              </a:rPr>
              <a:t>http://www.euratlas.net/geography/world/countries/</a:t>
            </a:r>
            <a:r>
              <a:rPr lang="en-US" altLang="zh-TW" u="sng" dirty="0" smtClean="0">
                <a:hlinkClick r:id="rId4"/>
              </a:rPr>
              <a:t>peru.html</a:t>
            </a:r>
            <a:endParaRPr kumimoji="1" lang="en-US" altLang="zh-TW" dirty="0" smtClean="0"/>
          </a:p>
          <a:p>
            <a:r>
              <a:rPr lang="en-US" altLang="zh-TW" u="sng" dirty="0">
                <a:hlinkClick r:id="rId5"/>
              </a:rPr>
              <a:t>http://huilv.911cha.com/PENUSD.html</a:t>
            </a:r>
            <a:endParaRPr lang="zh-TW" altLang="zh-TW" dirty="0"/>
          </a:p>
          <a:p>
            <a:r>
              <a:rPr lang="en-US" altLang="zh-TW" u="sng" dirty="0">
                <a:hlinkClick r:id="rId6"/>
              </a:rPr>
              <a:t>http://www.neighborhoodscout.com/il/peru/crime/#data</a:t>
            </a:r>
            <a:endParaRPr lang="zh-TW" altLang="zh-TW" dirty="0"/>
          </a:p>
          <a:p>
            <a:r>
              <a:rPr lang="en-US" altLang="zh-TW" u="sng" dirty="0">
                <a:hlinkClick r:id="rId7"/>
              </a:rPr>
              <a:t>http://www.cidob.org/index.php/es/documentacion/biografias_lideres_politicos/america_del_sur/peru/</a:t>
            </a:r>
            <a:r>
              <a:rPr lang="en-US" altLang="zh-TW" u="sng" dirty="0" smtClean="0">
                <a:hlinkClick r:id="rId7"/>
              </a:rPr>
              <a:t>ollanta_humala_tasso</a:t>
            </a:r>
            <a:endParaRPr lang="en-US" altLang="zh-TW" u="sng" dirty="0" smtClean="0"/>
          </a:p>
          <a:p>
            <a:r>
              <a:rPr lang="en-US" altLang="zh-TW" dirty="0">
                <a:hlinkClick r:id="rId8"/>
              </a:rPr>
              <a:t>http://onlineroom.blogspot.com/2008/10/unusual-interesting-facts-about-</a:t>
            </a:r>
            <a:r>
              <a:rPr lang="en-US" altLang="zh-TW" dirty="0" smtClean="0">
                <a:hlinkClick r:id="rId8"/>
              </a:rPr>
              <a:t>peru.html</a:t>
            </a:r>
            <a:endParaRPr lang="en-US" altLang="zh-TW" dirty="0" smtClean="0"/>
          </a:p>
          <a:p>
            <a:endParaRPr lang="zh-TW" altLang="zh-TW" dirty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79091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379754"/>
            <a:ext cx="7770813" cy="5985949"/>
          </a:xfrm>
        </p:spPr>
        <p:txBody>
          <a:bodyPr/>
          <a:lstStyle/>
          <a:p>
            <a:r>
              <a:rPr kumimoji="1" lang="en-US" altLang="zh-TW" dirty="0" smtClean="0"/>
              <a:t>Red on the sides signifies the blood, and white signifies peace. </a:t>
            </a:r>
          </a:p>
          <a:p>
            <a:endParaRPr kumimoji="1" lang="en-US" altLang="zh-TW" dirty="0" smtClean="0"/>
          </a:p>
          <a:p>
            <a:endParaRPr kumimoji="1" lang="en-US" altLang="zh-TW" dirty="0"/>
          </a:p>
          <a:p>
            <a:endParaRPr kumimoji="1" lang="en-US" altLang="zh-TW" dirty="0" smtClean="0"/>
          </a:p>
          <a:p>
            <a:endParaRPr kumimoji="1" lang="en-US" altLang="zh-TW" dirty="0"/>
          </a:p>
          <a:p>
            <a:endParaRPr kumimoji="1" lang="en-US" altLang="zh-TW" dirty="0" smtClean="0"/>
          </a:p>
          <a:p>
            <a:r>
              <a:rPr kumimoji="1" lang="en-US" altLang="zh-TW" dirty="0" smtClean="0"/>
              <a:t>Peru is the third largest countries in South American, and its size is three  times big as California.</a:t>
            </a:r>
          </a:p>
          <a:p>
            <a:r>
              <a:rPr lang="en-US" altLang="zh-TW" dirty="0"/>
              <a:t>Peru is classified as a ‘developing country’. About 40% of the population live in poverty.</a:t>
            </a:r>
            <a:endParaRPr kumimoji="1" lang="en-US" altLang="zh-TW" dirty="0"/>
          </a:p>
        </p:txBody>
      </p:sp>
      <p:pic>
        <p:nvPicPr>
          <p:cNvPr id="4" name="圖片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921" y="1472854"/>
            <a:ext cx="5234349" cy="287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14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44425" y="562625"/>
            <a:ext cx="4453428" cy="5931678"/>
          </a:xfrm>
        </p:spPr>
        <p:txBody>
          <a:bodyPr/>
          <a:lstStyle/>
          <a:p>
            <a:r>
              <a:rPr kumimoji="1" lang="en-US" altLang="zh-TW" dirty="0" smtClean="0"/>
              <a:t>There are more people live near the the ocean. </a:t>
            </a:r>
          </a:p>
          <a:p>
            <a:r>
              <a:rPr lang="en-US" altLang="zh-TW" dirty="0"/>
              <a:t>There are approximately 29.9 million people live in </a:t>
            </a:r>
            <a:r>
              <a:rPr lang="en-US" altLang="zh-TW" dirty="0" smtClean="0"/>
              <a:t>Peru.</a:t>
            </a:r>
          </a:p>
          <a:p>
            <a:r>
              <a:rPr lang="zh-TW" altLang="zh-TW" dirty="0" smtClean="0"/>
              <a:t> </a:t>
            </a:r>
            <a:r>
              <a:rPr lang="en-US" altLang="zh-TW" dirty="0"/>
              <a:t>Close to 30% of Peruvian lived in Lima.</a:t>
            </a:r>
            <a:r>
              <a:rPr lang="zh-TW" altLang="zh-TW" dirty="0"/>
              <a:t> </a:t>
            </a:r>
            <a:endParaRPr lang="en-US" altLang="zh-TW" dirty="0" smtClean="0"/>
          </a:p>
          <a:p>
            <a:r>
              <a:rPr lang="en-US" altLang="zh-TW" dirty="0"/>
              <a:t>Peruvian is made up of </a:t>
            </a:r>
            <a:r>
              <a:rPr lang="en-US" altLang="zh-TW" dirty="0" smtClean="0"/>
              <a:t>Amerindian </a:t>
            </a:r>
            <a:r>
              <a:rPr lang="en-US" altLang="zh-TW" dirty="0"/>
              <a:t>(45%); mixed </a:t>
            </a:r>
            <a:r>
              <a:rPr lang="en-US" altLang="zh-TW" dirty="0" smtClean="0"/>
              <a:t>Amerindian and White (</a:t>
            </a:r>
            <a:r>
              <a:rPr lang="en-US" altLang="zh-TW" dirty="0"/>
              <a:t>"mestizo") (37%); European (15%); African, Japanese, Chinese, and other (3%). </a:t>
            </a:r>
            <a:endParaRPr lang="en-US" altLang="zh-TW" dirty="0" smtClean="0"/>
          </a:p>
          <a:p>
            <a:pPr marL="0" indent="0">
              <a:buNone/>
            </a:pPr>
            <a:endParaRPr kumimoji="1" lang="en-US" altLang="zh-TW" dirty="0" smtClean="0"/>
          </a:p>
          <a:p>
            <a:endParaRPr kumimoji="1" lang="zh-TW" altLang="en-US" dirty="0"/>
          </a:p>
        </p:txBody>
      </p:sp>
      <p:pic>
        <p:nvPicPr>
          <p:cNvPr id="4" name="圖片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62" y="868051"/>
            <a:ext cx="3815863" cy="5144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864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Religion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444638" y="1245936"/>
            <a:ext cx="8413988" cy="5419164"/>
            <a:chOff x="2016" y="7010"/>
            <a:chExt cx="7440" cy="4886"/>
          </a:xfrm>
        </p:grpSpPr>
        <p:pic>
          <p:nvPicPr>
            <p:cNvPr id="1026" name="圖片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7010"/>
              <a:ext cx="7440" cy="48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6852" y="10182"/>
              <a:ext cx="1856" cy="1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2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ｷsｲﾓｩ�" charset="0"/>
                </a:rPr>
                <a:t>Religion</a:t>
              </a:r>
              <a:endParaRPr kumimoji="1" lang="en-US" altLang="zh-TW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4409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Language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grpSp>
        <p:nvGrpSpPr>
          <p:cNvPr id="4" name="Group 1"/>
          <p:cNvGrpSpPr>
            <a:grpSpLocks/>
          </p:cNvGrpSpPr>
          <p:nvPr/>
        </p:nvGrpSpPr>
        <p:grpSpPr bwMode="auto">
          <a:xfrm>
            <a:off x="358150" y="1323623"/>
            <a:ext cx="8645173" cy="5216217"/>
            <a:chOff x="1728" y="924"/>
            <a:chExt cx="7987" cy="4618"/>
          </a:xfrm>
        </p:grpSpPr>
        <p:pic>
          <p:nvPicPr>
            <p:cNvPr id="2050" name="圖片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28" y="924"/>
              <a:ext cx="7987" cy="46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6680" y="4496"/>
              <a:ext cx="1936" cy="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 cap="rnd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91440" rIns="91440" bIns="9144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新細明體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zh-TW" sz="16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ambria" charset="0"/>
                  <a:ea typeface="ｷsｲﾓｩ�" charset="0"/>
                </a:rPr>
                <a:t>Language</a:t>
              </a:r>
              <a:endParaRPr kumimoji="1" lang="en-US" altLang="zh-TW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新細明體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7245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49894" y="210850"/>
            <a:ext cx="4276578" cy="6395978"/>
          </a:xfrm>
        </p:spPr>
        <p:txBody>
          <a:bodyPr>
            <a:normAutofit/>
          </a:bodyPr>
          <a:lstStyle/>
          <a:p>
            <a:r>
              <a:rPr lang="en-US" altLang="zh-TW" dirty="0"/>
              <a:t>Western of the territory is the coastal </a:t>
            </a:r>
            <a:r>
              <a:rPr lang="en-US" altLang="zh-TW" dirty="0" smtClean="0"/>
              <a:t>plain.</a:t>
            </a:r>
          </a:p>
          <a:p>
            <a:r>
              <a:rPr lang="en-US" altLang="zh-TW" dirty="0" smtClean="0"/>
              <a:t>Middle </a:t>
            </a:r>
            <a:r>
              <a:rPr lang="en-US" altLang="zh-TW" dirty="0"/>
              <a:t>of it rugged with the Andean </a:t>
            </a:r>
            <a:r>
              <a:rPr lang="en-US" altLang="zh-TW" dirty="0" smtClean="0"/>
              <a:t>mountains.</a:t>
            </a:r>
          </a:p>
          <a:p>
            <a:r>
              <a:rPr lang="en-US" altLang="zh-TW" dirty="0" smtClean="0"/>
              <a:t>Eastern </a:t>
            </a:r>
            <a:r>
              <a:rPr lang="en-US" altLang="zh-TW" dirty="0"/>
              <a:t>of it is the </a:t>
            </a:r>
            <a:r>
              <a:rPr lang="en-US" altLang="zh-TW" dirty="0" smtClean="0"/>
              <a:t>rainforest </a:t>
            </a:r>
            <a:r>
              <a:rPr lang="en-US" altLang="zh-TW" dirty="0"/>
              <a:t>that is part of the Amazon. </a:t>
            </a:r>
            <a:endParaRPr lang="en-US" altLang="zh-TW" dirty="0" smtClean="0"/>
          </a:p>
          <a:p>
            <a:r>
              <a:rPr kumimoji="1" lang="en-US" altLang="zh-TW" dirty="0" smtClean="0"/>
              <a:t>Largest lake called Titicaca, is the world highest navigable lake. </a:t>
            </a:r>
          </a:p>
          <a:p>
            <a:endParaRPr kumimoji="1" lang="zh-TW" altLang="en-US" dirty="0"/>
          </a:p>
        </p:txBody>
      </p:sp>
      <p:pic>
        <p:nvPicPr>
          <p:cNvPr id="4" name="圖片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592" y="210850"/>
            <a:ext cx="4311302" cy="639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75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Important Statistics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2209799"/>
            <a:ext cx="7770813" cy="4188053"/>
          </a:xfrm>
        </p:spPr>
        <p:txBody>
          <a:bodyPr>
            <a:normAutofit lnSpcReduction="10000"/>
          </a:bodyPr>
          <a:lstStyle/>
          <a:p>
            <a:r>
              <a:rPr lang="en-US" altLang="zh-TW" b="1" dirty="0"/>
              <a:t>Currency: </a:t>
            </a:r>
            <a:r>
              <a:rPr lang="en-US" altLang="zh-TW" dirty="0"/>
              <a:t>N</a:t>
            </a:r>
            <a:r>
              <a:rPr lang="en-US" altLang="zh-TW" dirty="0" smtClean="0"/>
              <a:t>uevo </a:t>
            </a:r>
            <a:r>
              <a:rPr lang="en-US" altLang="zh-TW" dirty="0"/>
              <a:t>sol (PEN) , 1 PEN = 0.3711 USD</a:t>
            </a:r>
            <a:endParaRPr lang="zh-TW" altLang="zh-TW" dirty="0"/>
          </a:p>
          <a:p>
            <a:r>
              <a:rPr lang="en-US" altLang="zh-TW" b="1" dirty="0"/>
              <a:t>Life expectancy: </a:t>
            </a:r>
            <a:r>
              <a:rPr lang="en-US" altLang="zh-TW" dirty="0"/>
              <a:t>total population: 72.47 years</a:t>
            </a:r>
            <a:endParaRPr lang="zh-TW" altLang="zh-TW" dirty="0"/>
          </a:p>
          <a:p>
            <a:r>
              <a:rPr lang="en-US" altLang="zh-TW" b="1" dirty="0"/>
              <a:t>Literacy rate:</a:t>
            </a:r>
            <a:r>
              <a:rPr lang="en-US" altLang="zh-TW" dirty="0"/>
              <a:t> definition: age 15 and over can read and write, total population: 92.9%</a:t>
            </a:r>
            <a:endParaRPr lang="zh-TW" altLang="zh-TW" dirty="0"/>
          </a:p>
          <a:p>
            <a:r>
              <a:rPr lang="en-US" altLang="zh-TW" dirty="0"/>
              <a:t> </a:t>
            </a:r>
            <a:r>
              <a:rPr lang="en-US" altLang="zh-TW" b="1" dirty="0"/>
              <a:t>School expectancy: </a:t>
            </a:r>
            <a:r>
              <a:rPr lang="en-US" altLang="zh-TW" dirty="0"/>
              <a:t>total: 14 years</a:t>
            </a:r>
            <a:r>
              <a:rPr lang="zh-TW" altLang="zh-TW" dirty="0"/>
              <a:t> </a:t>
            </a:r>
            <a:endParaRPr lang="en-US" altLang="zh-TW" dirty="0" smtClean="0"/>
          </a:p>
          <a:p>
            <a:r>
              <a:rPr lang="en-US" altLang="zh-TW" b="1" dirty="0"/>
              <a:t>Crime rate: </a:t>
            </a:r>
            <a:r>
              <a:rPr lang="en-US" altLang="zh-TW" dirty="0"/>
              <a:t>Annual crimes per 1,000 residents  </a:t>
            </a:r>
            <a:r>
              <a:rPr lang="en-US" altLang="zh-TW" dirty="0" smtClean="0"/>
              <a:t>33.55 people. </a:t>
            </a:r>
          </a:p>
          <a:p>
            <a:r>
              <a:rPr lang="en-US" altLang="zh-TW" b="1" dirty="0"/>
              <a:t>People living with AIDS/HIV</a:t>
            </a:r>
            <a:r>
              <a:rPr lang="en-US" altLang="zh-TW" dirty="0"/>
              <a:t>: 75,000 (2009 est.)</a:t>
            </a:r>
            <a:endParaRPr lang="zh-TW" altLang="zh-TW" dirty="0"/>
          </a:p>
          <a:p>
            <a:endParaRPr lang="en-US" altLang="zh-TW" dirty="0"/>
          </a:p>
          <a:p>
            <a:endParaRPr lang="zh-TW" altLang="zh-TW" dirty="0"/>
          </a:p>
          <a:p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28184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</p:spPr>
        <p:txBody>
          <a:bodyPr/>
          <a:lstStyle/>
          <a:p>
            <a:r>
              <a:rPr kumimoji="1" lang="en-US" altLang="zh-TW" dirty="0" smtClean="0"/>
              <a:t>Government and International relationship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55327" y="1984749"/>
            <a:ext cx="7770813" cy="4744651"/>
          </a:xfrm>
        </p:spPr>
        <p:txBody>
          <a:bodyPr>
            <a:normAutofit/>
          </a:bodyPr>
          <a:lstStyle/>
          <a:p>
            <a:r>
              <a:rPr lang="en-US" altLang="zh-TW" dirty="0"/>
              <a:t>Constitutional Republic</a:t>
            </a:r>
            <a:endParaRPr lang="zh-TW" altLang="zh-TW" dirty="0"/>
          </a:p>
          <a:p>
            <a:r>
              <a:rPr lang="en-US" altLang="zh-TW" dirty="0"/>
              <a:t>Independent date: 28 July 1821 (from Spain)</a:t>
            </a:r>
            <a:endParaRPr lang="zh-TW" altLang="zh-TW" dirty="0"/>
          </a:p>
          <a:p>
            <a:r>
              <a:rPr lang="en-US" altLang="zh-TW" dirty="0"/>
              <a:t> </a:t>
            </a:r>
            <a:r>
              <a:rPr lang="en-US" altLang="zh-TW" dirty="0" smtClean="0"/>
              <a:t>The Leaders: </a:t>
            </a:r>
            <a:r>
              <a:rPr lang="en-US" altLang="zh-TW" b="1" dirty="0" err="1"/>
              <a:t>Ollanta</a:t>
            </a:r>
            <a:r>
              <a:rPr lang="en-US" altLang="zh-TW" b="1" dirty="0"/>
              <a:t> </a:t>
            </a:r>
            <a:r>
              <a:rPr lang="en-US" altLang="zh-TW" b="1" dirty="0" err="1"/>
              <a:t>Humala</a:t>
            </a:r>
            <a:r>
              <a:rPr lang="en-US" altLang="zh-TW" b="1" dirty="0"/>
              <a:t> Tasso</a:t>
            </a:r>
            <a:endParaRPr lang="zh-TW" altLang="zh-TW" dirty="0"/>
          </a:p>
          <a:p>
            <a:r>
              <a:rPr lang="en-US" altLang="zh-TW" dirty="0" smtClean="0"/>
              <a:t>Peru has been a member of United Nation</a:t>
            </a:r>
          </a:p>
          <a:p>
            <a:pPr marL="0" indent="0">
              <a:buNone/>
            </a:pPr>
            <a:r>
              <a:rPr lang="en-US" altLang="zh-TW" dirty="0" smtClean="0"/>
              <a:t>since 1949</a:t>
            </a:r>
            <a:r>
              <a:rPr lang="en-US" altLang="zh-TW" smtClean="0"/>
              <a:t>. </a:t>
            </a:r>
            <a:endParaRPr lang="zh-TW" altLang="zh-TW" dirty="0"/>
          </a:p>
        </p:txBody>
      </p:sp>
      <p:pic>
        <p:nvPicPr>
          <p:cNvPr id="4" name="圖片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331" y="3488277"/>
            <a:ext cx="2655669" cy="3241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24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 smtClean="0"/>
              <a:t> </a:t>
            </a:r>
            <a:r>
              <a:rPr kumimoji="1" lang="en-US" altLang="zh-TW" dirty="0" smtClean="0"/>
              <a:t>Facts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85800" y="2209799"/>
            <a:ext cx="7770813" cy="3930853"/>
          </a:xfrm>
        </p:spPr>
        <p:txBody>
          <a:bodyPr>
            <a:normAutofit fontScale="92500"/>
          </a:bodyPr>
          <a:lstStyle/>
          <a:p>
            <a:pPr lvl="0"/>
            <a:r>
              <a:rPr lang="en-US" altLang="zh-TW" dirty="0"/>
              <a:t>The potato is originally from Peru and they produce over 3000 varieties. </a:t>
            </a:r>
            <a:endParaRPr lang="zh-TW" altLang="zh-TW" dirty="0"/>
          </a:p>
          <a:p>
            <a:pPr lvl="0"/>
            <a:r>
              <a:rPr lang="en-US" altLang="zh-TW" dirty="0"/>
              <a:t>In Peru, you can find 1701 species of birds, making it the most in any country in the world.</a:t>
            </a:r>
            <a:endParaRPr lang="zh-TW" altLang="zh-TW" dirty="0"/>
          </a:p>
          <a:p>
            <a:pPr lvl="0"/>
            <a:r>
              <a:rPr lang="en-US" altLang="zh-TW" dirty="0"/>
              <a:t>Peru’s most famous sport is Soccer, but they also enjoy tennis, surfing, beach volleyball, and sailing.</a:t>
            </a:r>
            <a:endParaRPr lang="zh-TW" altLang="zh-TW" dirty="0"/>
          </a:p>
          <a:p>
            <a:pPr lvl="0"/>
            <a:r>
              <a:rPr lang="en-US" altLang="zh-TW" dirty="0" smtClean="0"/>
              <a:t>Peru </a:t>
            </a:r>
            <a:r>
              <a:rPr lang="en-US" altLang="zh-TW" dirty="0"/>
              <a:t>has 246 airports</a:t>
            </a:r>
            <a:r>
              <a:rPr lang="en-US" altLang="zh-TW" dirty="0" smtClean="0"/>
              <a:t>. But they only have one heliport. </a:t>
            </a:r>
            <a:endParaRPr lang="zh-TW" altLang="zh-TW" dirty="0"/>
          </a:p>
          <a:p>
            <a:r>
              <a:rPr kumimoji="1" lang="en-US" altLang="zh-TW" dirty="0" smtClean="0"/>
              <a:t>Peru is the second largest cocaine producer in the world. 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652865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產品組合">
  <a:themeElements>
    <a:clrScheme name="Folio">
      <a:dk1>
        <a:sysClr val="windowText" lastClr="000000"/>
      </a:dk1>
      <a:lt1>
        <a:sysClr val="window" lastClr="FFFFFF"/>
      </a:lt1>
      <a:dk2>
        <a:srgbClr val="2D2F2B"/>
      </a:dk2>
      <a:lt2>
        <a:srgbClr val="DEDED7"/>
      </a:lt2>
      <a:accent1>
        <a:srgbClr val="294171"/>
      </a:accent1>
      <a:accent2>
        <a:srgbClr val="748CBC"/>
      </a:accent2>
      <a:accent3>
        <a:srgbClr val="8E887C"/>
      </a:accent3>
      <a:accent4>
        <a:srgbClr val="834736"/>
      </a:accent4>
      <a:accent5>
        <a:srgbClr val="5A1705"/>
      </a:accent5>
      <a:accent6>
        <a:srgbClr val="A0A16A"/>
      </a:accent6>
      <a:hlink>
        <a:srgbClr val="74B6BC"/>
      </a:hlink>
      <a:folHlink>
        <a:srgbClr val="7F95A4"/>
      </a:folHlink>
    </a:clrScheme>
    <a:fontScheme name="Folio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Folio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20000"/>
              </a:schemeClr>
              <a:schemeClr val="phClr">
                <a:tint val="70000"/>
                <a:satMod val="300000"/>
                <a:lumMod val="110000"/>
              </a:schemeClr>
            </a:duotone>
          </a:blip>
          <a:tile tx="0" ty="0" sx="50000" sy="50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8100" dist="25400" dir="54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st="25400">
              <a:srgbClr val="000000">
                <a:alpha val="50000"/>
              </a:srgbClr>
            </a:inn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10000"/>
                <a:satMod val="125000"/>
              </a:schemeClr>
              <a:schemeClr val="phClr">
                <a:tint val="70000"/>
                <a:satMod val="35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3000"/>
                <a:lumMod val="10000"/>
              </a:schemeClr>
              <a:schemeClr val="phClr">
                <a:tint val="91000"/>
                <a:satMod val="500000"/>
                <a:lumMod val="125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產品組合.thmx</Template>
  <TotalTime>168</TotalTime>
  <Words>606</Words>
  <Application>Microsoft Macintosh PowerPoint</Application>
  <PresentationFormat>如螢幕大小 (4:3)</PresentationFormat>
  <Paragraphs>67</Paragraphs>
  <Slides>10</Slides>
  <Notes>7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產品組合</vt:lpstr>
      <vt:lpstr>Peru</vt:lpstr>
      <vt:lpstr>PowerPoint 簡報</vt:lpstr>
      <vt:lpstr>PowerPoint 簡報</vt:lpstr>
      <vt:lpstr>Religion</vt:lpstr>
      <vt:lpstr>Language</vt:lpstr>
      <vt:lpstr>PowerPoint 簡報</vt:lpstr>
      <vt:lpstr>Important Statistics</vt:lpstr>
      <vt:lpstr>Government and International relationship</vt:lpstr>
      <vt:lpstr> Facts</vt:lpstr>
      <vt:lpstr>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Peru</dc:title>
  <dc:creator>Chueh Ho-Nien</dc:creator>
  <cp:lastModifiedBy>Chueh Ho-Nien</cp:lastModifiedBy>
  <cp:revision>21</cp:revision>
  <dcterms:created xsi:type="dcterms:W3CDTF">2012-01-23T08:50:53Z</dcterms:created>
  <dcterms:modified xsi:type="dcterms:W3CDTF">2012-01-23T14:38:01Z</dcterms:modified>
</cp:coreProperties>
</file>